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0"/>
    <p:restoredTop sz="74015"/>
  </p:normalViewPr>
  <p:slideViewPr>
    <p:cSldViewPr snapToGrid="0">
      <p:cViewPr varScale="1">
        <p:scale>
          <a:sx n="117" d="100"/>
          <a:sy n="117" d="100"/>
        </p:scale>
        <p:origin x="2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CC1737-8B34-1146-A1D0-3D317C27B804}" type="datetimeFigureOut">
              <a:rPr lang="en-US" smtClean="0"/>
              <a:t>5/12/25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B7DEDD-A060-3948-AF37-5BEB0E0C5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39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by ChatGPT.</a:t>
            </a:r>
          </a:p>
          <a:p>
            <a:endParaRPr lang="en-US" dirty="0"/>
          </a:p>
          <a:p>
            <a:r>
              <a:rPr lang="en-US" dirty="0"/>
              <a:t>Prompt:</a:t>
            </a:r>
          </a:p>
          <a:p>
            <a:r>
              <a:rPr lang="en-US" b="0" i="1" u="none" strike="noStrike" dirty="0">
                <a:solidFill>
                  <a:srgbClr val="000000"/>
                </a:solidFill>
                <a:effectLst/>
                <a:latin typeface="-webkit-standard"/>
              </a:rPr>
              <a:t>A modern, digital illustration depicting three professionals collaborating with an AI system in a sleek office environment. Two men with dark hair and one woman with blonde hair are engaging with a floating holographic AI interface that shows charts, dialogue bubbles, and data visualizations. The background features a soft gradient of blue and purple. The style is clean, polished, and vector-like, emphasizing teamwork and intuitive use of AI without code.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7DEDD-A060-3948-AF37-5BEB0E0C5E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326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/>
              <a:t>In presentation mode you can click the icons to jump to related pages below.</a:t>
            </a:r>
          </a:p>
          <a:p>
            <a:endParaRPr lang="en-US" sz="1400" dirty="0"/>
          </a:p>
          <a:p>
            <a:r>
              <a:rPr lang="en-US" sz="1400" dirty="0"/>
              <a:t>Title: </a:t>
            </a:r>
            <a:r>
              <a:rPr lang="en-US" sz="1400" dirty="0" err="1"/>
              <a:t>watsonx.ai</a:t>
            </a:r>
            <a:r>
              <a:rPr lang="en-US" sz="1400" dirty="0"/>
              <a:t> </a:t>
            </a:r>
          </a:p>
          <a:p>
            <a:r>
              <a:rPr lang="en-US" sz="1400" dirty="0"/>
              <a:t>URL : https://</a:t>
            </a:r>
            <a:r>
              <a:rPr lang="en-US" sz="1400" dirty="0" err="1"/>
              <a:t>www.ibm.com</a:t>
            </a:r>
            <a:r>
              <a:rPr lang="en-US" sz="1400" dirty="0"/>
              <a:t>/products/watsonx-ai</a:t>
            </a:r>
          </a:p>
          <a:p>
            <a:r>
              <a:rPr lang="en-US" sz="1400" dirty="0"/>
              <a:t>Details: This is an AI development platform. We are only using the basic connect to model feature to allow to use the full granite model. </a:t>
            </a:r>
          </a:p>
          <a:p>
            <a:endParaRPr lang="en-US" sz="1400" dirty="0"/>
          </a:p>
          <a:p>
            <a:r>
              <a:rPr lang="en-US" sz="1400" dirty="0"/>
              <a:t>Title: Granite 3.3 LLM</a:t>
            </a:r>
          </a:p>
          <a:p>
            <a:r>
              <a:rPr lang="en-US" sz="1400" dirty="0"/>
              <a:t>URL: https://</a:t>
            </a:r>
            <a:r>
              <a:rPr lang="en-US" sz="1400" dirty="0" err="1"/>
              <a:t>www.ibm.com</a:t>
            </a:r>
            <a:r>
              <a:rPr lang="en-US" sz="1400" dirty="0"/>
              <a:t>/new/announcements/ibm-granite-3-3-speech-recognition-refined-reasoning-rag-loras</a:t>
            </a:r>
          </a:p>
          <a:p>
            <a:r>
              <a:rPr lang="en-US" sz="1400" dirty="0"/>
              <a:t>Details: Used to present this model. But main reason is IBM indemnifies usage for what the model was trained on. </a:t>
            </a:r>
          </a:p>
          <a:p>
            <a:endParaRPr lang="en-US" sz="1400" dirty="0"/>
          </a:p>
          <a:p>
            <a:r>
              <a:rPr lang="en-US" sz="1400" dirty="0"/>
              <a:t>Title: </a:t>
            </a:r>
            <a:r>
              <a:rPr lang="en-US" sz="1400" dirty="0" err="1"/>
              <a:t>Ollama</a:t>
            </a:r>
            <a:endParaRPr lang="en-US" sz="1400" dirty="0"/>
          </a:p>
          <a:p>
            <a:r>
              <a:rPr lang="en-US" sz="1400" dirty="0"/>
              <a:t>URL: https://</a:t>
            </a:r>
            <a:r>
              <a:rPr lang="en-US" sz="1400" dirty="0" err="1"/>
              <a:t>ollama.com</a:t>
            </a:r>
            <a:endParaRPr lang="en-US" sz="1400" dirty="0"/>
          </a:p>
          <a:p>
            <a:r>
              <a:rPr lang="en-US" sz="1400" dirty="0"/>
              <a:t>Details: Allows you to run smaller versions of LLM models locally on your machine. Great for free prototyping before deploying.</a:t>
            </a:r>
          </a:p>
          <a:p>
            <a:endParaRPr lang="en-US" sz="1400" dirty="0"/>
          </a:p>
          <a:p>
            <a:r>
              <a:rPr lang="en-US" sz="1400" dirty="0"/>
              <a:t>Title: CrewAI</a:t>
            </a:r>
          </a:p>
          <a:p>
            <a:r>
              <a:rPr lang="en-US" sz="1400" dirty="0"/>
              <a:t>URL: https://</a:t>
            </a:r>
            <a:r>
              <a:rPr lang="en-US" sz="1400" dirty="0" err="1"/>
              <a:t>docs.crewai.com</a:t>
            </a:r>
            <a:r>
              <a:rPr lang="en-US" sz="1400" dirty="0"/>
              <a:t>/introduction</a:t>
            </a:r>
          </a:p>
          <a:p>
            <a:r>
              <a:rPr lang="en-US" sz="1400" dirty="0"/>
              <a:t>Details: Multi-agent AI framework that allows you to build “no code” solutions (Ghost coding). </a:t>
            </a:r>
          </a:p>
          <a:p>
            <a:endParaRPr lang="en-US" sz="1400" dirty="0"/>
          </a:p>
          <a:p>
            <a:r>
              <a:rPr lang="en-US" sz="1400" dirty="0"/>
              <a:t>Title: </a:t>
            </a:r>
            <a:r>
              <a:rPr lang="en-US" sz="1400" dirty="0" err="1"/>
              <a:t>Langfuse</a:t>
            </a:r>
            <a:endParaRPr lang="en-US" sz="1400" dirty="0"/>
          </a:p>
          <a:p>
            <a:r>
              <a:rPr lang="en-US" sz="1400" dirty="0"/>
              <a:t>URL: https://</a:t>
            </a:r>
            <a:r>
              <a:rPr lang="en-US" sz="1400" dirty="0" err="1"/>
              <a:t>langfuse.com</a:t>
            </a:r>
            <a:endParaRPr lang="en-US" sz="1400" dirty="0"/>
          </a:p>
          <a:p>
            <a:r>
              <a:rPr lang="en-US" sz="1400" dirty="0"/>
              <a:t>Details: Industry standard tool for tracking the internals of your LLM solution for tracing, debugging and determining costs.</a:t>
            </a:r>
          </a:p>
          <a:p>
            <a:endParaRPr lang="en-US" sz="1400" dirty="0"/>
          </a:p>
          <a:p>
            <a:r>
              <a:rPr lang="en-US" sz="1400" dirty="0"/>
              <a:t>Title: </a:t>
            </a:r>
            <a:r>
              <a:rPr lang="en-US" sz="1400" dirty="0" err="1"/>
              <a:t>FastAPI</a:t>
            </a:r>
            <a:endParaRPr lang="en-US" sz="1400" dirty="0"/>
          </a:p>
          <a:p>
            <a:r>
              <a:rPr lang="en-US" sz="1400" dirty="0"/>
              <a:t>URL: https://</a:t>
            </a:r>
            <a:r>
              <a:rPr lang="en-US" sz="1400" dirty="0" err="1"/>
              <a:t>fastapi.tiangolo.com</a:t>
            </a:r>
            <a:endParaRPr lang="en-US" sz="1400" dirty="0"/>
          </a:p>
          <a:p>
            <a:r>
              <a:rPr lang="en-US" sz="1400" dirty="0"/>
              <a:t>Details: Clean and easy framework to build Web Applications in python.</a:t>
            </a:r>
          </a:p>
          <a:p>
            <a:endParaRPr lang="en-US" sz="1400" dirty="0"/>
          </a:p>
          <a:p>
            <a:r>
              <a:rPr lang="en-US" sz="1400" dirty="0"/>
              <a:t>Title: </a:t>
            </a:r>
            <a:r>
              <a:rPr lang="en-US" sz="1400" dirty="0" err="1"/>
              <a:t>Pycharm</a:t>
            </a:r>
            <a:r>
              <a:rPr lang="en-US" sz="1400" dirty="0"/>
              <a:t> Pro</a:t>
            </a:r>
          </a:p>
          <a:p>
            <a:r>
              <a:rPr lang="en-US" sz="1400" dirty="0"/>
              <a:t>URL: https://</a:t>
            </a:r>
            <a:r>
              <a:rPr lang="en-US" sz="1400" dirty="0" err="1"/>
              <a:t>www.jetbrains.com</a:t>
            </a:r>
            <a:r>
              <a:rPr lang="en-US" sz="1400" dirty="0"/>
              <a:t>/</a:t>
            </a:r>
            <a:r>
              <a:rPr lang="en-US" sz="1400" dirty="0" err="1"/>
              <a:t>pycharm</a:t>
            </a:r>
            <a:r>
              <a:rPr lang="en-US" sz="1400" dirty="0"/>
              <a:t>/</a:t>
            </a:r>
          </a:p>
          <a:p>
            <a:r>
              <a:rPr lang="en-US" sz="1400" dirty="0"/>
              <a:t>Details: Python IDE that makes building python applications very easy. </a:t>
            </a:r>
          </a:p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7DEDD-A060-3948-AF37-5BEB0E0C5E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88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C44B1-D453-E75C-4466-4160B6F7C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E5C1AB-80EF-7C91-77D2-C910172BD9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080182-2984-D477-DFBC-3B33CDD817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None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</a:rPr>
              <a:t>IBM's Granite models are designed with a strong emphasis on legal compliance and transparency. IBM has implemented rigorous data curation processes to filter out copyrighted materials, duplicates, and low-quality data. </a:t>
            </a:r>
          </a:p>
          <a:p>
            <a:pPr algn="l">
              <a:buNone/>
            </a:pPr>
            <a:endParaRPr lang="en-US" sz="3200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None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</a:rPr>
              <a:t>This includes using tools like the Data Prep Kit and HAP detector to ensure the training data is free from objectionable content and adheres to data protection regulations.</a:t>
            </a:r>
          </a:p>
          <a:p>
            <a:pPr algn="l">
              <a:buNone/>
            </a:pPr>
            <a:endParaRPr lang="en-US" sz="3200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None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</a:rPr>
              <a:t>The training datasets for Granite models comprise publicly available and permissively licensed sources, such as </a:t>
            </a:r>
            <a:r>
              <a:rPr lang="en-US" sz="3200" b="0" i="0" u="none" strike="noStrike" dirty="0" err="1">
                <a:solidFill>
                  <a:srgbClr val="000000"/>
                </a:solidFill>
                <a:effectLst/>
              </a:rPr>
              <a:t>arXiv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</a:rPr>
              <a:t>, Common Crawl, and Project Gutenberg. IBM has disclosed detailed information about these datasets, demonstrating a commitment to transparency.</a:t>
            </a:r>
          </a:p>
          <a:p>
            <a:pPr algn="l">
              <a:buNone/>
            </a:pPr>
            <a:endParaRPr lang="en-US" sz="3200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None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</a:rPr>
              <a:t>Furthermore, IBM provides indemnification for its customers against potential copyright infringements arising from the use of Granite models, underscoring its confidence in the legality of its training data.</a:t>
            </a:r>
          </a:p>
          <a:p>
            <a:pPr algn="l">
              <a:buNone/>
            </a:pPr>
            <a:endParaRPr lang="en-US" sz="3200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None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</a:rPr>
              <a:t>---- </a:t>
            </a:r>
          </a:p>
          <a:p>
            <a:pPr algn="l">
              <a:buNone/>
            </a:pPr>
            <a:endParaRPr lang="en-US" sz="3200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None/>
            </a:pPr>
            <a:r>
              <a:rPr lang="en-US" sz="3200" b="0" i="0" u="none" strike="noStrike" dirty="0" err="1">
                <a:solidFill>
                  <a:srgbClr val="000000"/>
                </a:solidFill>
                <a:effectLst/>
              </a:rPr>
              <a:t>LoRA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</a:rPr>
              <a:t> is a way to retrain the model without needing a datacenter. It also allows easy switching between templates while the model is running.</a:t>
            </a:r>
          </a:p>
          <a:p>
            <a:pPr algn="l">
              <a:buNone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</a:rPr>
              <a:t>Example: https://</a:t>
            </a:r>
            <a:r>
              <a:rPr lang="en-US" sz="3200" b="0" i="0" u="none" strike="noStrike" dirty="0" err="1">
                <a:solidFill>
                  <a:srgbClr val="000000"/>
                </a:solidFill>
                <a:effectLst/>
              </a:rPr>
              <a:t>sodoherty.ai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</a:rPr>
              <a:t>/2025/04/20/using-lora-with-granite-3-3/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6B6EC-6D07-1ACB-CFBF-47B508B832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7DEDD-A060-3948-AF37-5BEB0E0C5E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34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4EDA4-0A85-B38D-08BF-038608F73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3E22DF-BD3F-6C79-F979-1EED9C314F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166566-9309-2FD5-ADB9-7C78917412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/>
              <a:t>Images by ChatGPT.</a:t>
            </a:r>
          </a:p>
          <a:p>
            <a:endParaRPr lang="en-US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/>
              <a:t>Output report is from a Crew. </a:t>
            </a:r>
            <a:r>
              <a:rPr lang="en-US" sz="1400" b="0" dirty="0"/>
              <a:t>It is important to understand that no code generates the final report. You just describe what you want. </a:t>
            </a:r>
          </a:p>
          <a:p>
            <a:endParaRPr lang="en-US" sz="1400" dirty="0"/>
          </a:p>
          <a:p>
            <a:r>
              <a:rPr lang="en-US" sz="1400" b="1" dirty="0"/>
              <a:t>See: </a:t>
            </a:r>
            <a:r>
              <a:rPr lang="en-US" sz="1400" b="0" dirty="0"/>
              <a:t>crews/</a:t>
            </a:r>
            <a:r>
              <a:rPr lang="en-US" sz="1400" b="0" dirty="0" err="1"/>
              <a:t>citizens_information_crew.yaml</a:t>
            </a:r>
            <a:r>
              <a:rPr lang="en-US" sz="1400" b="0" dirty="0"/>
              <a:t> </a:t>
            </a:r>
          </a:p>
          <a:p>
            <a:endParaRPr lang="en-US" sz="14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5271F9-9EFF-E56F-BAAB-61DDE9B24B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7DEDD-A060-3948-AF37-5BEB0E0C5E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266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937D1-7289-CB5C-2FA7-F25AF38A9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837F54-DA89-357F-9BF1-F10ADB823A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1D0164-D748-B12C-6FD5-C8D7B6E60C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/>
              <a:t>The sample image shows a step in the Crew used in the last slide.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DFACAE-C1F4-999F-C414-76409B9DF9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7DEDD-A060-3948-AF37-5BEB0E0C5E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2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518F7-31C5-E47A-64AE-AEA6A23F6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0A7A8F-648F-7F7A-ADCA-F09C00A546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8A175E-9546-A0A6-D3A9-079FEFFF76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/>
              <a:t>Thanks!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971C84-B48B-F647-45B5-CA55671277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7DEDD-A060-3948-AF37-5BEB0E0C5E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942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E41EC-2D3F-BA80-1FE8-AB378A5A9B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86F2D1-46AE-56A0-DA6F-959252A8BC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BCCFE-A692-D152-FCDD-C2D0F3B5F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255FA-7263-B644-A546-7175EF03A813}" type="datetimeFigureOut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3DE96A-2575-B063-DF00-1FE673366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E8E17-9D66-97F1-9303-457A336B5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20D3-E656-2247-B42A-3593FCF61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912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CCDE9-11A1-D530-2020-05B7F9347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07F449-3ED8-9A9C-8B79-E3AFE154B1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D0A5C-99C8-23F1-7E19-3E5632430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255FA-7263-B644-A546-7175EF03A813}" type="datetimeFigureOut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E137FD-1DF8-51DD-698C-B62226297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A4319D-819A-2A52-4D4C-EFA362EEB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20D3-E656-2247-B42A-3593FCF61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62F6E7-BD88-0D35-DE59-22F7454D99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EB6C8D-DBCD-446F-E13F-70ACE8E81B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E6B75-D11B-ECAE-31C7-7E001137D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255FA-7263-B644-A546-7175EF03A813}" type="datetimeFigureOut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70559-D1AF-421E-09BC-B2F3AE359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E8A55-D060-38D5-1F33-EE6BE65B5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20D3-E656-2247-B42A-3593FCF61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718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6EA69-001E-87DE-6488-0668D0F10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D3FF0-B4BB-6928-AA38-F62B8D928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BD4E6-E7B3-909B-E880-E21AC9D83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255FA-7263-B644-A546-7175EF03A813}" type="datetimeFigureOut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AA98C-E6B2-FAD5-70DC-1B497EA7C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74BC6D-05CC-5B97-B56E-D768A06D2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20D3-E656-2247-B42A-3593FCF61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196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8AED6-DE20-8815-233B-28A577F05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E4544-4B63-D11E-73DB-F6BD68D7D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F9B26-2394-B9F0-54BF-7D4709D36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255FA-7263-B644-A546-7175EF03A813}" type="datetimeFigureOut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96172-6D5A-2E26-7EC3-399B8B854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B462F-9EE8-93A5-DA54-09501CFF7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20D3-E656-2247-B42A-3593FCF61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017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41534-A831-A787-61D6-EDF2B2EA4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49CF0-6E95-8FB9-C124-9170870B7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B7B88C-7CCF-51EA-DA9F-E73176A4E7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F986D6-2CD6-D1B2-7FC4-FA654E7F6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255FA-7263-B644-A546-7175EF03A813}" type="datetimeFigureOut">
              <a:rPr lang="en-US" smtClean="0"/>
              <a:t>5/12/25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A13419-8815-2EF1-13D2-BF059AF4D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0C5DB5-771E-7E31-2DD1-B7E3A1F64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20D3-E656-2247-B42A-3593FCF61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34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C7A2F-ACF0-DE5E-3F0D-5DFFEECC1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9D9FD-1980-640F-D9A8-4DDD87A88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F93B09-C642-EBEC-2A34-8491B2F4CD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2EFAB-4D8E-7BDD-D4C1-DDCF8D9B88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3C7563-18A3-34F8-EC0E-4879E3A331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15CF13-0388-35B3-31E8-BBBDB8365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255FA-7263-B644-A546-7175EF03A813}" type="datetimeFigureOut">
              <a:rPr lang="en-US" smtClean="0"/>
              <a:t>5/12/25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A2ADC0-3169-8E2B-F484-53EA75BD2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ACAD82-1340-3E50-6E43-916808B49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20D3-E656-2247-B42A-3593FCF61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985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AC795-3A95-87D5-EAF8-98E3381AE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2D7547-7543-8B52-8867-9E6EB6721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255FA-7263-B644-A546-7175EF03A813}" type="datetimeFigureOut">
              <a:rPr lang="en-US" smtClean="0"/>
              <a:t>5/12/25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599BBF-CBAB-126D-AD85-6D57EE959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704638-6F7B-36AD-E1A5-9F1F6C525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20D3-E656-2247-B42A-3593FCF61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69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E6D37-440D-ABBF-2969-E780354CB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255FA-7263-B644-A546-7175EF03A813}" type="datetimeFigureOut">
              <a:rPr lang="en-US" smtClean="0"/>
              <a:t>5/12/25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2C4541-EBC1-E00D-C812-481F29186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6D100-24A4-B2A7-6808-1D13CB40B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20D3-E656-2247-B42A-3593FCF61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26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A3F41-79A8-13E6-ED86-A8C1E3D87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1F61E-2E85-3953-128E-075370F90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5BF4B3-FE66-3AF9-09D2-FEBB9912AF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2CD148-3058-5AB7-3229-26444A738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255FA-7263-B644-A546-7175EF03A813}" type="datetimeFigureOut">
              <a:rPr lang="en-US" smtClean="0"/>
              <a:t>5/12/25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CDB2A4-5EDC-1ABC-01ED-E2D3C99E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BDEFA-7CE5-6E52-C687-F381F64C5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20D3-E656-2247-B42A-3593FCF61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482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F9F65-D388-09F6-B5A0-22715C4F0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7ED9C9-309A-0E08-81C5-1574D7A764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377933-47B5-71D8-7C16-5F4E21D9C9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226D49-A08E-CDC2-D9AA-2A5DA76D6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255FA-7263-B644-A546-7175EF03A813}" type="datetimeFigureOut">
              <a:rPr lang="en-US" smtClean="0"/>
              <a:t>5/12/25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2AD16D-CAF3-1E84-EC90-EB0EA0CC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FC78AE-CE99-206E-58EB-5AEF23817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20D3-E656-2247-B42A-3593FCF61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593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1B805F-D6A7-DE69-E044-AF9D571FA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F8D043-89F2-15FA-4BBD-DDFC0C067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9214A-8F5A-E046-26D6-8418C5C4A2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4255FA-7263-B644-A546-7175EF03A813}" type="datetimeFigureOut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CC35B-2195-EBA5-9A8D-A0CB58B895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7D699-9AF2-4FFC-1DDB-D816D7A9AB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0420D3-E656-2247-B42A-3593FCF61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77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3" Type="http://schemas.openxmlformats.org/officeDocument/2006/relationships/hyperlink" Target="https://docs.crewai.com/introduction" TargetMode="External"/><Relationship Id="rId7" Type="http://schemas.openxmlformats.org/officeDocument/2006/relationships/hyperlink" Target="https://www.ibm.com/products/watsonx-ai" TargetMode="External"/><Relationship Id="rId12" Type="http://schemas.openxmlformats.org/officeDocument/2006/relationships/hyperlink" Target="https://ollama.com/" TargetMode="External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6" Type="http://schemas.openxmlformats.org/officeDocument/2006/relationships/hyperlink" Target="https://www.jetbrains.com/pychar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6.tiff"/><Relationship Id="rId5" Type="http://schemas.openxmlformats.org/officeDocument/2006/relationships/hyperlink" Target="https://langfuse.com/" TargetMode="External"/><Relationship Id="rId15" Type="http://schemas.openxmlformats.org/officeDocument/2006/relationships/image" Target="../media/image8.png"/><Relationship Id="rId10" Type="http://schemas.openxmlformats.org/officeDocument/2006/relationships/hyperlink" Target="https://www.ibm.com/new/announcements/ibm-granite-3-3-speech-recognition-refined-reasoning-rag-loras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hyperlink" Target="https://fastapi.tiangolo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new/announcements/ibm-granite-3-3-speech-recognition-refined-reasoning-rag-lora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hyperlink" Target="https://docs.crewai.com/introduction" TargetMode="External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11" Type="http://schemas.openxmlformats.org/officeDocument/2006/relationships/image" Target="../media/image16.tiff"/><Relationship Id="rId5" Type="http://schemas.openxmlformats.org/officeDocument/2006/relationships/image" Target="../media/image10.png"/><Relationship Id="rId10" Type="http://schemas.openxmlformats.org/officeDocument/2006/relationships/image" Target="../media/image15.tiff"/><Relationship Id="rId4" Type="http://schemas.openxmlformats.org/officeDocument/2006/relationships/image" Target="../media/image2.png"/><Relationship Id="rId9" Type="http://schemas.openxmlformats.org/officeDocument/2006/relationships/image" Target="../media/image1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angfuse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EC66D8-045A-59C9-1855-EE69A0602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4517" y="-202325"/>
            <a:ext cx="12336517" cy="82243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1EB2D1-6475-C473-1D07-23A5D80A0D09}"/>
              </a:ext>
            </a:extLst>
          </p:cNvPr>
          <p:cNvSpPr txBox="1"/>
          <p:nvPr/>
        </p:nvSpPr>
        <p:spPr>
          <a:xfrm>
            <a:off x="0" y="0"/>
            <a:ext cx="4451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IBM Plex Sans Light" panose="020B0503050203000203" pitchFamily="34" charset="0"/>
              </a:rPr>
              <a:t>Solution Details</a:t>
            </a:r>
          </a:p>
        </p:txBody>
      </p:sp>
    </p:spTree>
    <p:extLst>
      <p:ext uri="{BB962C8B-B14F-4D97-AF65-F5344CB8AC3E}">
        <p14:creationId xmlns:p14="http://schemas.microsoft.com/office/powerpoint/2010/main" val="4074324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674ACB16-E2C4-0319-4A8D-633E306C8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634" y="2839163"/>
            <a:ext cx="4005980" cy="1315006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FBED47FB-5C74-98D4-C90E-C5DAA1587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8400" y="3013501"/>
            <a:ext cx="4976266" cy="8309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948993-9D93-0E95-C5B3-C489F919EAD9}"/>
              </a:ext>
            </a:extLst>
          </p:cNvPr>
          <p:cNvSpPr txBox="1"/>
          <p:nvPr/>
        </p:nvSpPr>
        <p:spPr>
          <a:xfrm>
            <a:off x="208345" y="146147"/>
            <a:ext cx="4023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IBM Plex Sans Light" panose="020B0503050203000203" pitchFamily="34" charset="0"/>
              </a:rPr>
              <a:t>Technologies Used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5CB74D-8823-C919-1E49-1333570D6FDA}"/>
              </a:ext>
            </a:extLst>
          </p:cNvPr>
          <p:cNvGrpSpPr/>
          <p:nvPr/>
        </p:nvGrpSpPr>
        <p:grpSpPr>
          <a:xfrm>
            <a:off x="556286" y="1271361"/>
            <a:ext cx="5888555" cy="1315006"/>
            <a:chOff x="783564" y="1680888"/>
            <a:chExt cx="5783484" cy="1291542"/>
          </a:xfrm>
        </p:grpSpPr>
        <p:pic>
          <p:nvPicPr>
            <p:cNvPr id="8" name="Picture 7">
              <a:hlinkClick r:id="rId7"/>
              <a:extLst>
                <a:ext uri="{FF2B5EF4-FFF2-40B4-BE49-F238E27FC236}">
                  <a16:creationId xmlns:a16="http://schemas.microsoft.com/office/drawing/2014/main" id="{B1186561-B63B-1E10-1CAD-28A66CB7C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3564" y="1680888"/>
              <a:ext cx="1291542" cy="129154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25777FC-2AF1-33E2-EC6D-87A0851FE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67704" y="1865080"/>
              <a:ext cx="4399344" cy="78426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351A77-95D8-2F69-CA73-DE2D2B17C08E}"/>
              </a:ext>
            </a:extLst>
          </p:cNvPr>
          <p:cNvGrpSpPr/>
          <p:nvPr/>
        </p:nvGrpSpPr>
        <p:grpSpPr>
          <a:xfrm>
            <a:off x="7191195" y="545711"/>
            <a:ext cx="4238104" cy="1826375"/>
            <a:chOff x="6303086" y="1497799"/>
            <a:chExt cx="3095327" cy="1333905"/>
          </a:xfrm>
        </p:grpSpPr>
        <p:pic>
          <p:nvPicPr>
            <p:cNvPr id="14" name="Picture 13" descr="A hexagon shaped object with different colors&#10;&#10;AI-generated content may be incorrect.">
              <a:hlinkClick r:id="rId10"/>
              <a:extLst>
                <a:ext uri="{FF2B5EF4-FFF2-40B4-BE49-F238E27FC236}">
                  <a16:creationId xmlns:a16="http://schemas.microsoft.com/office/drawing/2014/main" id="{3AC36A9D-F58C-DEB5-6628-274F14FC4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303086" y="1497799"/>
              <a:ext cx="1154870" cy="133390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4C754A-673C-8C09-7AA7-AC3C322A9347}"/>
                </a:ext>
              </a:extLst>
            </p:cNvPr>
            <p:cNvSpPr txBox="1"/>
            <p:nvPr/>
          </p:nvSpPr>
          <p:spPr>
            <a:xfrm>
              <a:off x="7665448" y="1980086"/>
              <a:ext cx="1732965" cy="337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IBM Plex Sans" panose="020B0503050203000203" pitchFamily="34" charset="0"/>
                </a:rPr>
                <a:t>IBM Granite 3.3</a:t>
              </a:r>
            </a:p>
          </p:txBody>
        </p:sp>
      </p:grpSp>
      <p:pic>
        <p:nvPicPr>
          <p:cNvPr id="2" name="Picture 1">
            <a:hlinkClick r:id="rId12"/>
            <a:extLst>
              <a:ext uri="{FF2B5EF4-FFF2-40B4-BE49-F238E27FC236}">
                <a16:creationId xmlns:a16="http://schemas.microsoft.com/office/drawing/2014/main" id="{DDA35078-BC98-FB53-9836-AABCB17F7B9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82714" y="3640963"/>
            <a:ext cx="1816100" cy="2590800"/>
          </a:xfrm>
          <a:prstGeom prst="rect">
            <a:avLst/>
          </a:prstGeom>
        </p:spPr>
      </p:pic>
      <p:pic>
        <p:nvPicPr>
          <p:cNvPr id="3" name="Picture 2">
            <a:hlinkClick r:id="rId14"/>
            <a:extLst>
              <a:ext uri="{FF2B5EF4-FFF2-40B4-BE49-F238E27FC236}">
                <a16:creationId xmlns:a16="http://schemas.microsoft.com/office/drawing/2014/main" id="{18FFE501-1BC3-D5A7-B255-BCE6A5EA517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43826" y="4936363"/>
            <a:ext cx="4500840" cy="83099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4C5F6E6-1693-C05B-1944-326725F4ACBC}"/>
              </a:ext>
            </a:extLst>
          </p:cNvPr>
          <p:cNvGrpSpPr/>
          <p:nvPr/>
        </p:nvGrpSpPr>
        <p:grpSpPr>
          <a:xfrm>
            <a:off x="841769" y="4384644"/>
            <a:ext cx="1701107" cy="2028913"/>
            <a:chOff x="876896" y="2539270"/>
            <a:chExt cx="1701107" cy="2028913"/>
          </a:xfrm>
        </p:grpSpPr>
        <p:pic>
          <p:nvPicPr>
            <p:cNvPr id="1026" name="Picture 2">
              <a:hlinkClick r:id="rId16"/>
              <a:extLst>
                <a:ext uri="{FF2B5EF4-FFF2-40B4-BE49-F238E27FC236}">
                  <a16:creationId xmlns:a16="http://schemas.microsoft.com/office/drawing/2014/main" id="{9155B657-87CA-4F22-BA25-7D253F25E3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3562" y="2539270"/>
              <a:ext cx="1587777" cy="1587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A0D34B-5F66-2F36-E6B4-E2AC58C7BB86}"/>
                </a:ext>
              </a:extLst>
            </p:cNvPr>
            <p:cNvSpPr txBox="1"/>
            <p:nvPr/>
          </p:nvSpPr>
          <p:spPr>
            <a:xfrm>
              <a:off x="876896" y="4198851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Pycharm Pro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2315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29CF5-2AD9-6B64-EF56-F9C77A923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hexagon shaped object with different colors&#10;&#10;AI-generated content may be incorrect.">
            <a:hlinkClick r:id="rId3"/>
            <a:extLst>
              <a:ext uri="{FF2B5EF4-FFF2-40B4-BE49-F238E27FC236}">
                <a16:creationId xmlns:a16="http://schemas.microsoft.com/office/drawing/2014/main" id="{025CFB10-8135-A544-BA1A-B6938184B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46" y="223162"/>
            <a:ext cx="838380" cy="9683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C58B19-DA98-F250-A7C2-918BC64D1C87}"/>
              </a:ext>
            </a:extLst>
          </p:cNvPr>
          <p:cNvSpPr txBox="1"/>
          <p:nvPr/>
        </p:nvSpPr>
        <p:spPr>
          <a:xfrm>
            <a:off x="1341283" y="414949"/>
            <a:ext cx="3062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BM Plex Sans Light" panose="020B0503050203000203" pitchFamily="34" charset="0"/>
              </a:rPr>
              <a:t>IBM Granite 3.3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958194-F5E1-1398-2D4F-D7A134CF66CA}"/>
              </a:ext>
            </a:extLst>
          </p:cNvPr>
          <p:cNvSpPr txBox="1"/>
          <p:nvPr/>
        </p:nvSpPr>
        <p:spPr>
          <a:xfrm>
            <a:off x="695236" y="1595368"/>
            <a:ext cx="107347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IBM Plex Sans Light" panose="020B0503050203000203" pitchFamily="34" charset="0"/>
              </a:rPr>
              <a:t>Free open-source model.</a:t>
            </a:r>
          </a:p>
          <a:p>
            <a:endParaRPr lang="en-US" sz="3200" dirty="0">
              <a:latin typeface="IBM Plex Sans Light" panose="020B0503050203000203" pitchFamily="34" charset="0"/>
            </a:endParaRPr>
          </a:p>
          <a:p>
            <a:r>
              <a:rPr lang="en-US" sz="3200" dirty="0">
                <a:latin typeface="IBM Plex Sans Light" panose="020B0503050203000203" pitchFamily="34" charset="0"/>
              </a:rPr>
              <a:t>Strong emphasis on legal compliance and transparency.</a:t>
            </a:r>
          </a:p>
          <a:p>
            <a:endParaRPr lang="en-US" sz="3200" dirty="0">
              <a:latin typeface="IBM Plex Sans Light" panose="020B0503050203000203" pitchFamily="34" charset="0"/>
            </a:endParaRPr>
          </a:p>
          <a:p>
            <a:r>
              <a:rPr lang="en-US" sz="3200" dirty="0">
                <a:latin typeface="IBM Plex Sans Light" panose="020B0503050203000203" pitchFamily="34" charset="0"/>
              </a:rPr>
              <a:t>Features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IBM Plex Sans Light" panose="020B0503050203000203" pitchFamily="34" charset="0"/>
              </a:rPr>
              <a:t>aLoRA</a:t>
            </a:r>
            <a:r>
              <a:rPr lang="en-US" sz="3200" dirty="0">
                <a:latin typeface="IBM Plex Sans Light" panose="020B0503050203000203" pitchFamily="34" charset="0"/>
              </a:rPr>
              <a:t> templates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IBM Plex Sans Light" panose="020B0503050203000203" pitchFamily="34" charset="0"/>
              </a:rPr>
              <a:t>Speech recognition / Speech translation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IBM Plex Sans Light" panose="020B0503050203000203" pitchFamily="34" charset="0"/>
              </a:rPr>
              <a:t>Image understanding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IBM Plex Sans Light" panose="020B0503050203000203" pitchFamily="34" charset="0"/>
              </a:rPr>
              <a:t>Fill in the middle (FIM)</a:t>
            </a:r>
          </a:p>
        </p:txBody>
      </p:sp>
    </p:spTree>
    <p:extLst>
      <p:ext uri="{BB962C8B-B14F-4D97-AF65-F5344CB8AC3E}">
        <p14:creationId xmlns:p14="http://schemas.microsoft.com/office/powerpoint/2010/main" val="646122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1A2A6-2C2A-F530-BFB7-DC0121386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54A7F49-9C2C-9283-7498-6CC4B042D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97" y="110250"/>
            <a:ext cx="2431428" cy="7981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CD5B2D-CF85-B35B-E19E-DBAEBF719483}"/>
              </a:ext>
            </a:extLst>
          </p:cNvPr>
          <p:cNvSpPr txBox="1"/>
          <p:nvPr/>
        </p:nvSpPr>
        <p:spPr>
          <a:xfrm>
            <a:off x="168896" y="908392"/>
            <a:ext cx="112611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none" strike="noStrike" dirty="0">
                <a:solidFill>
                  <a:srgbClr val="000000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CrewAI is an agentic framework for coordinating role-based AI agents to complete complex tasks collaboratively.</a:t>
            </a:r>
            <a:endParaRPr lang="en-US" sz="2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0DF28F-3E1A-E32D-A351-07B790F47976}"/>
              </a:ext>
            </a:extLst>
          </p:cNvPr>
          <p:cNvSpPr txBox="1"/>
          <p:nvPr/>
        </p:nvSpPr>
        <p:spPr>
          <a:xfrm>
            <a:off x="168896" y="1733498"/>
            <a:ext cx="30396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Roboto Light" panose="02000000000000000000" pitchFamily="2" charset="0"/>
                <a:ea typeface="Roboto Light" panose="02000000000000000000" pitchFamily="2" charset="0"/>
              </a:rPr>
              <a:t>Example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: Citizen's information Crew</a:t>
            </a:r>
          </a:p>
          <a:p>
            <a:r>
              <a:rPr lang="en-US" sz="1400" b="1" dirty="0">
                <a:latin typeface="Roboto Light" panose="02000000000000000000" pitchFamily="2" charset="0"/>
                <a:ea typeface="Roboto Light" panose="02000000000000000000" pitchFamily="2" charset="0"/>
              </a:rPr>
              <a:t>Topic: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Elderly support services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C6AC6A2-E59A-8FC3-FF61-6E1AB24A9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458" y="2262609"/>
            <a:ext cx="5010867" cy="4059864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5057A091-4FF0-8060-2B24-116460E3E7CF}"/>
              </a:ext>
            </a:extLst>
          </p:cNvPr>
          <p:cNvGrpSpPr/>
          <p:nvPr/>
        </p:nvGrpSpPr>
        <p:grpSpPr>
          <a:xfrm>
            <a:off x="512028" y="2330467"/>
            <a:ext cx="1694695" cy="4396977"/>
            <a:chOff x="512028" y="2330467"/>
            <a:chExt cx="1694695" cy="4396977"/>
          </a:xfrm>
        </p:grpSpPr>
        <p:pic>
          <p:nvPicPr>
            <p:cNvPr id="19" name="Picture 18" descr="A cartoon of a person wearing a headset&#10;&#10;AI-generated content may be incorrect.">
              <a:extLst>
                <a:ext uri="{FF2B5EF4-FFF2-40B4-BE49-F238E27FC236}">
                  <a16:creationId xmlns:a16="http://schemas.microsoft.com/office/drawing/2014/main" id="{C397824A-81ED-E7E6-F50D-B9B2A4999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5314" y="2330467"/>
              <a:ext cx="1035050" cy="1039301"/>
            </a:xfrm>
            <a:prstGeom prst="rect">
              <a:avLst/>
            </a:prstGeom>
          </p:spPr>
        </p:pic>
        <p:pic>
          <p:nvPicPr>
            <p:cNvPr id="21" name="Picture 20" descr="A person with glasses and beard&#10;&#10;AI-generated content may be incorrect.">
              <a:extLst>
                <a:ext uri="{FF2B5EF4-FFF2-40B4-BE49-F238E27FC236}">
                  <a16:creationId xmlns:a16="http://schemas.microsoft.com/office/drawing/2014/main" id="{A49EC05B-F8E3-748F-3F56-A949CE0FE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5314" y="3865643"/>
              <a:ext cx="1035050" cy="1039301"/>
            </a:xfrm>
            <a:prstGeom prst="rect">
              <a:avLst/>
            </a:prstGeom>
          </p:spPr>
        </p:pic>
        <p:pic>
          <p:nvPicPr>
            <p:cNvPr id="25" name="Picture 24" descr="A cartoon of a person smiling&#10;&#10;AI-generated content may be incorrect.">
              <a:extLst>
                <a:ext uri="{FF2B5EF4-FFF2-40B4-BE49-F238E27FC236}">
                  <a16:creationId xmlns:a16="http://schemas.microsoft.com/office/drawing/2014/main" id="{236BB61B-D52D-9B2D-4295-78E6182FA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5315" y="5284376"/>
              <a:ext cx="1035049" cy="104190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E3CC6DB-9DBC-0799-DAE0-300464B8D927}"/>
                </a:ext>
              </a:extLst>
            </p:cNvPr>
            <p:cNvSpPr txBox="1"/>
            <p:nvPr/>
          </p:nvSpPr>
          <p:spPr>
            <a:xfrm>
              <a:off x="512028" y="3463817"/>
              <a:ext cx="16946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Roboto Light" panose="02000000000000000000" pitchFamily="2" charset="0"/>
                  <a:ea typeface="Roboto Light" panose="02000000000000000000" pitchFamily="2" charset="0"/>
                </a:rPr>
                <a:t>Customer Support</a:t>
              </a:r>
              <a:endParaRPr lang="en-US" sz="14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D1A20D2-5576-5268-E8BC-9325E7657A78}"/>
                </a:ext>
              </a:extLst>
            </p:cNvPr>
            <p:cNvSpPr txBox="1"/>
            <p:nvPr/>
          </p:nvSpPr>
          <p:spPr>
            <a:xfrm>
              <a:off x="798163" y="4941742"/>
              <a:ext cx="11224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Roboto Light" panose="02000000000000000000" pitchFamily="2" charset="0"/>
                  <a:ea typeface="Roboto Light" panose="02000000000000000000" pitchFamily="2" charset="0"/>
                </a:rPr>
                <a:t>Researcher</a:t>
              </a:r>
              <a:endParaRPr lang="en-US" sz="14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9243219-F29D-7142-849F-5A1415CE0491}"/>
                </a:ext>
              </a:extLst>
            </p:cNvPr>
            <p:cNvSpPr txBox="1"/>
            <p:nvPr/>
          </p:nvSpPr>
          <p:spPr>
            <a:xfrm>
              <a:off x="544086" y="6419667"/>
              <a:ext cx="1630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Roboto Light" panose="02000000000000000000" pitchFamily="2" charset="0"/>
                  <a:ea typeface="Roboto Light" panose="02000000000000000000" pitchFamily="2" charset="0"/>
                </a:rPr>
                <a:t>Reporting analyst</a:t>
              </a:r>
              <a:endParaRPr lang="en-US" sz="1400" b="1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D670B4A-A5FB-95B7-CE2F-9B574BDBF12F}"/>
              </a:ext>
            </a:extLst>
          </p:cNvPr>
          <p:cNvGrpSpPr/>
          <p:nvPr/>
        </p:nvGrpSpPr>
        <p:grpSpPr>
          <a:xfrm>
            <a:off x="3402990" y="2400327"/>
            <a:ext cx="2834524" cy="3959305"/>
            <a:chOff x="3402990" y="2400327"/>
            <a:chExt cx="2834524" cy="3959305"/>
          </a:xfrm>
        </p:grpSpPr>
        <p:pic>
          <p:nvPicPr>
            <p:cNvPr id="23" name="Picture 22" descr="A green circle with a checklist and a circle&#10;&#10;AI-generated content may be incorrect.">
              <a:extLst>
                <a:ext uri="{FF2B5EF4-FFF2-40B4-BE49-F238E27FC236}">
                  <a16:creationId xmlns:a16="http://schemas.microsoft.com/office/drawing/2014/main" id="{63A07C3E-204C-4F4B-1C21-1CA4256DD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15099" y="3865643"/>
              <a:ext cx="1020172" cy="1028673"/>
            </a:xfrm>
            <a:prstGeom prst="rect">
              <a:avLst/>
            </a:prstGeom>
          </p:spPr>
        </p:pic>
        <p:pic>
          <p:nvPicPr>
            <p:cNvPr id="27" name="Picture 26" descr="A magnifying glass with a piece of paper&#10;&#10;AI-generated content may be incorrect.">
              <a:extLst>
                <a:ext uri="{FF2B5EF4-FFF2-40B4-BE49-F238E27FC236}">
                  <a16:creationId xmlns:a16="http://schemas.microsoft.com/office/drawing/2014/main" id="{152B0055-1181-084D-AEA3-45F483751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24797" y="2400327"/>
              <a:ext cx="1015895" cy="1028673"/>
            </a:xfrm>
            <a:prstGeom prst="rect">
              <a:avLst/>
            </a:prstGeom>
          </p:spPr>
        </p:pic>
        <p:pic>
          <p:nvPicPr>
            <p:cNvPr id="29" name="Picture 28" descr="A green circle with a graph and a report&#10;&#10;AI-generated content may be incorrect.">
              <a:extLst>
                <a:ext uri="{FF2B5EF4-FFF2-40B4-BE49-F238E27FC236}">
                  <a16:creationId xmlns:a16="http://schemas.microsoft.com/office/drawing/2014/main" id="{1CB1F626-40BE-9015-23FF-0DBC7FAEE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402990" y="5330959"/>
              <a:ext cx="1024396" cy="1028673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06EC266-4448-2423-CC61-FE8B8563ADE7}"/>
                </a:ext>
              </a:extLst>
            </p:cNvPr>
            <p:cNvSpPr txBox="1"/>
            <p:nvPr/>
          </p:nvSpPr>
          <p:spPr>
            <a:xfrm>
              <a:off x="4602639" y="2480785"/>
              <a:ext cx="1634875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Searches Citizen Information site for information.</a:t>
              </a:r>
              <a:endParaRPr lang="en-US" sz="14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1159EA5-D22C-E2E6-821D-B96F1ACFAA57}"/>
                </a:ext>
              </a:extLst>
            </p:cNvPr>
            <p:cNvSpPr txBox="1"/>
            <p:nvPr/>
          </p:nvSpPr>
          <p:spPr>
            <a:xfrm>
              <a:off x="4602638" y="4010647"/>
              <a:ext cx="1634875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Validates the information found matches the topic.</a:t>
              </a:r>
              <a:endParaRPr lang="en-US" sz="14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DF03192-7AF1-FF16-50D1-A53FFADE6A8D}"/>
                </a:ext>
              </a:extLst>
            </p:cNvPr>
            <p:cNvSpPr txBox="1"/>
            <p:nvPr/>
          </p:nvSpPr>
          <p:spPr>
            <a:xfrm>
              <a:off x="4602637" y="5435996"/>
              <a:ext cx="1634875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Creates the report from the validated information.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6840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9ACB9-57DC-F1C9-EF6B-12F7E1C74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D49798A8-059A-4674-CA62-20B47B101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50" y="167400"/>
            <a:ext cx="3169527" cy="5292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A39C819-EEBD-8812-8457-6AC33060FFC3}"/>
              </a:ext>
            </a:extLst>
          </p:cNvPr>
          <p:cNvSpPr txBox="1"/>
          <p:nvPr/>
        </p:nvSpPr>
        <p:spPr>
          <a:xfrm>
            <a:off x="224750" y="958334"/>
            <a:ext cx="6096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IBM Plex Sans Light" panose="020B0503050203000203" pitchFamily="34" charset="0"/>
              </a:rPr>
              <a:t>Industry standard LLM engineering platform.</a:t>
            </a:r>
          </a:p>
          <a:p>
            <a:endParaRPr lang="en-US" sz="2000" dirty="0">
              <a:latin typeface="IBM Plex Sans Light" panose="020B050305020300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IBM Plex Sans Light" panose="020B0503050203000203" pitchFamily="34" charset="0"/>
              </a:rPr>
              <a:t>Traces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IBM Plex Sans Light" panose="020B0503050203000203" pitchFamily="34" charset="0"/>
              </a:rPr>
              <a:t>Evals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IBM Plex Sans Light" panose="020B0503050203000203" pitchFamily="34" charset="0"/>
              </a:rPr>
              <a:t>Prompt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IBM Plex Sans Light" panose="020B0503050203000203" pitchFamily="34" charset="0"/>
              </a:rPr>
              <a:t>Model costs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IBM Plex Sans Light" panose="020B0503050203000203" pitchFamily="34" charset="0"/>
              </a:rPr>
              <a:t>Metrics (Quality / Safety)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IBM Plex Sans Light" panose="020B0503050203000203" pitchFamily="34" charset="0"/>
              </a:rPr>
              <a:t>Debug and improve your LLM application.</a:t>
            </a:r>
            <a:endParaRPr lang="en-US" sz="20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52C47A0-839B-9780-C562-2A098B296B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8171" y="343095"/>
            <a:ext cx="5255204" cy="61718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8031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8FAE7-A319-D351-3A22-D973010E3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giving each other a high five&#10;&#10;AI-generated content may be incorrect.">
            <a:extLst>
              <a:ext uri="{FF2B5EF4-FFF2-40B4-BE49-F238E27FC236}">
                <a16:creationId xmlns:a16="http://schemas.microsoft.com/office/drawing/2014/main" id="{0B3DDA81-E2A2-3AB6-A9BE-C8A5799DF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535" y="185056"/>
            <a:ext cx="7876930" cy="54428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727D3D-F0BE-E2FF-3AFC-24A5360349B7}"/>
              </a:ext>
            </a:extLst>
          </p:cNvPr>
          <p:cNvSpPr txBox="1"/>
          <p:nvPr/>
        </p:nvSpPr>
        <p:spPr>
          <a:xfrm>
            <a:off x="3684814" y="5791199"/>
            <a:ext cx="48223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IBM Plex Sans Light" panose="020B0503050203000203" pitchFamily="34" charset="0"/>
              </a:rPr>
              <a:t>Questions?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57608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700</Words>
  <Application>Microsoft Macintosh PowerPoint</Application>
  <PresentationFormat>Widescreen</PresentationFormat>
  <Paragraphs>90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-webkit-standard</vt:lpstr>
      <vt:lpstr>Aptos</vt:lpstr>
      <vt:lpstr>Aptos Display</vt:lpstr>
      <vt:lpstr>Arial</vt:lpstr>
      <vt:lpstr>IBM Plex Sans</vt:lpstr>
      <vt:lpstr>IBM Plex Sans Light</vt:lpstr>
      <vt:lpstr>JetBrains Mono</vt:lpstr>
      <vt:lpstr>Roboto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Simon O'Doherty</dc:creator>
  <cp:lastModifiedBy>Simon O'Doherty</cp:lastModifiedBy>
  <cp:revision>59</cp:revision>
  <dcterms:created xsi:type="dcterms:W3CDTF">2025-05-12T06:09:24Z</dcterms:created>
  <dcterms:modified xsi:type="dcterms:W3CDTF">2025-05-12T09:44:34Z</dcterms:modified>
</cp:coreProperties>
</file>